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3" r:id="rId5"/>
    <p:sldId id="260" r:id="rId6"/>
    <p:sldId id="264" r:id="rId7"/>
    <p:sldId id="261" r:id="rId8"/>
    <p:sldId id="265" r:id="rId9"/>
    <p:sldId id="262" r:id="rId10"/>
    <p:sldId id="266" r:id="rId11"/>
    <p:sldId id="270" r:id="rId12"/>
    <p:sldId id="271" r:id="rId13"/>
    <p:sldId id="274" r:id="rId14"/>
    <p:sldId id="275" r:id="rId15"/>
    <p:sldId id="272" r:id="rId16"/>
    <p:sldId id="276" r:id="rId17"/>
    <p:sldId id="267" r:id="rId18"/>
    <p:sldId id="268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-90" y="-3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2204-8824-4724-8F4E-F39F00DF0ADA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C624-DF66-48C8-A99D-D47D5CB78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69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2204-8824-4724-8F4E-F39F00DF0ADA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C624-DF66-48C8-A99D-D47D5CB78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40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2204-8824-4724-8F4E-F39F00DF0ADA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C624-DF66-48C8-A99D-D47D5CB78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87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2204-8824-4724-8F4E-F39F00DF0ADA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C624-DF66-48C8-A99D-D47D5CB78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28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2204-8824-4724-8F4E-F39F00DF0ADA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C624-DF66-48C8-A99D-D47D5CB78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76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2204-8824-4724-8F4E-F39F00DF0ADA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C624-DF66-48C8-A99D-D47D5CB78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50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2204-8824-4724-8F4E-F39F00DF0ADA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C624-DF66-48C8-A99D-D47D5CB78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50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2204-8824-4724-8F4E-F39F00DF0ADA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C624-DF66-48C8-A99D-D47D5CB78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97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2204-8824-4724-8F4E-F39F00DF0ADA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C624-DF66-48C8-A99D-D47D5CB78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09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2204-8824-4724-8F4E-F39F00DF0ADA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C624-DF66-48C8-A99D-D47D5CB78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86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2204-8824-4724-8F4E-F39F00DF0ADA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C624-DF66-48C8-A99D-D47D5CB78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C2204-8824-4724-8F4E-F39F00DF0ADA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CC624-DF66-48C8-A99D-D47D5CB78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5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321" y="240264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8000" b="1" dirty="0" smtClean="0">
                <a:solidFill>
                  <a:srgbClr val="9A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Добро </a:t>
            </a:r>
            <a:br>
              <a:rPr lang="ru-RU" sz="8000" b="1" dirty="0" smtClean="0">
                <a:solidFill>
                  <a:srgbClr val="9A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8000" b="1" dirty="0" smtClean="0">
                <a:solidFill>
                  <a:srgbClr val="9A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пожаловать!</a:t>
            </a:r>
            <a:endParaRPr lang="ru-RU" sz="8000" b="1" dirty="0">
              <a:solidFill>
                <a:srgbClr val="9A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9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3921" y="47303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rgbClr val="9A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Я – успешный ученик!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73" y="1684299"/>
            <a:ext cx="9107557" cy="74865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800" b="1" dirty="0" smtClean="0">
                <a:solidFill>
                  <a:srgbClr val="9A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Верь в себя!</a:t>
            </a:r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 smtClean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879848" y="4428149"/>
            <a:ext cx="10155207" cy="21849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6000" b="1" dirty="0" smtClean="0">
                <a:solidFill>
                  <a:srgbClr val="9A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Ты на правильном пути –                                                    так держать!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14569" y="2531743"/>
            <a:ext cx="74857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9A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Будь </a:t>
            </a:r>
            <a:r>
              <a:rPr lang="ru-RU" sz="4800" b="1" dirty="0">
                <a:solidFill>
                  <a:srgbClr val="9A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открытым к новому</a:t>
            </a:r>
            <a:r>
              <a:rPr lang="ru-RU" sz="4800" b="1" dirty="0" smtClean="0">
                <a:solidFill>
                  <a:srgbClr val="9A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!</a:t>
            </a:r>
            <a:endParaRPr lang="ru-RU" sz="4800" b="1" dirty="0">
              <a:solidFill>
                <a:srgbClr val="9A000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77387" y="3502169"/>
            <a:ext cx="51601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бойся ошибок!</a:t>
            </a:r>
            <a:endParaRPr lang="ru-RU" sz="4800" dirty="0">
              <a:solidFill>
                <a:srgbClr val="9A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99092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329898" y="885372"/>
            <a:ext cx="6846103" cy="407504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к вам обращаюсь, товарищи, дети: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Полезнее               нет вещи на свете!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             друзьями заходят в дома,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Читайте всю жизнь, набирайтесь ума!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(С. Михалков)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324" y="1093190"/>
            <a:ext cx="3280422" cy="3672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94402" y="1780581"/>
            <a:ext cx="1132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книги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37202" y="2547891"/>
            <a:ext cx="1132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книги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31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79508" y="1136073"/>
            <a:ext cx="4816202" cy="4044951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1000"/>
              </a:spcBef>
            </a:pPr>
            <a:r>
              <a:rPr lang="ru-RU" sz="28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Первые </a:t>
            </a:r>
            <a:r>
              <a:rPr lang="ru-RU" sz="28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рукописные книги (летописи) на Руси писали монахи-летописцы и священнослужители, проводя в монастырях и церквях, долгие месяцы и годы.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4" t="4058"/>
          <a:stretch/>
        </p:blipFill>
        <p:spPr>
          <a:xfrm>
            <a:off x="1007502" y="925578"/>
            <a:ext cx="4765964" cy="4837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486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309" y="617399"/>
            <a:ext cx="10382992" cy="7028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9A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Первые рукописные книги на Руси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47"/>
          <a:stretch/>
        </p:blipFill>
        <p:spPr>
          <a:xfrm>
            <a:off x="5414427" y="1361840"/>
            <a:ext cx="2926009" cy="2255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7" t="6759" r="6407" b="11710"/>
          <a:stretch/>
        </p:blipFill>
        <p:spPr bwMode="auto">
          <a:xfrm>
            <a:off x="6120384" y="3791713"/>
            <a:ext cx="3608832" cy="232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307" y="1734827"/>
            <a:ext cx="3740730" cy="4017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434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8" r="5494"/>
          <a:stretch/>
        </p:blipFill>
        <p:spPr bwMode="auto">
          <a:xfrm>
            <a:off x="6181343" y="783593"/>
            <a:ext cx="3901441" cy="4347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91719" y="5156867"/>
            <a:ext cx="371268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Печатный станок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Иоганна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Гутенберга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520" y="783593"/>
            <a:ext cx="3462110" cy="4399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53234" y="5130744"/>
            <a:ext cx="371268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Иоганна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Гутенберга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34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7376" y="1150032"/>
            <a:ext cx="10111679" cy="13391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8000" b="1" dirty="0" smtClean="0">
                <a:solidFill>
                  <a:srgbClr val="9A0000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КНИГА  </a:t>
            </a:r>
            <a:r>
              <a:rPr lang="en-US" sz="8000" b="1" dirty="0">
                <a:solidFill>
                  <a:srgbClr val="9A0000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+</a:t>
            </a:r>
            <a:r>
              <a:rPr lang="ru-RU" sz="8000" b="1" dirty="0" smtClean="0">
                <a:solidFill>
                  <a:srgbClr val="9A0000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  ПЕЧАТАТЬ</a:t>
            </a:r>
            <a:endParaRPr lang="ru-RU" sz="8000" b="1" dirty="0">
              <a:solidFill>
                <a:srgbClr val="9A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84615" y="3635167"/>
            <a:ext cx="95253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rgbClr val="9A0000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КНИГОПЕЧАТАНИЕ</a:t>
            </a:r>
            <a:endParaRPr lang="ru-RU" sz="8000" b="1" dirty="0">
              <a:solidFill>
                <a:srgbClr val="9A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  <p:sp>
        <p:nvSpPr>
          <p:cNvPr id="4" name="Стрелка вправо 3"/>
          <p:cNvSpPr/>
          <p:nvPr/>
        </p:nvSpPr>
        <p:spPr>
          <a:xfrm rot="5400000">
            <a:off x="4565399" y="2625111"/>
            <a:ext cx="1133582" cy="432639"/>
          </a:xfrm>
          <a:prstGeom prst="rightArrow">
            <a:avLst>
              <a:gd name="adj1" fmla="val 50000"/>
              <a:gd name="adj2" fmla="val 104440"/>
            </a:avLst>
          </a:prstGeom>
          <a:solidFill>
            <a:srgbClr val="9A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3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1301" y="489817"/>
            <a:ext cx="10515600" cy="618548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>
                <a:solidFill>
                  <a:srgbClr val="9A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Тема: </a:t>
            </a:r>
            <a:r>
              <a:rPr lang="ru-RU" sz="3600" b="1" dirty="0" smtClean="0">
                <a:solidFill>
                  <a:srgbClr val="9A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</a:t>
            </a:r>
            <a:r>
              <a:rPr lang="ru-RU" sz="3600" b="1" dirty="0">
                <a:solidFill>
                  <a:srgbClr val="9A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Книгопечатание. </a:t>
            </a:r>
            <a:r>
              <a:rPr lang="ru-RU" sz="3600" b="1" dirty="0" smtClean="0">
                <a:solidFill>
                  <a:srgbClr val="9A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Мастера </a:t>
            </a:r>
            <a:r>
              <a:rPr lang="ru-RU" sz="3600" b="1" dirty="0">
                <a:solidFill>
                  <a:srgbClr val="9A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печатных дел».</a:t>
            </a: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610" y="1270717"/>
            <a:ext cx="7282983" cy="4839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5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7846" y="286076"/>
            <a:ext cx="10515600" cy="101664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1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0246" y="4480254"/>
            <a:ext cx="10645589" cy="631463"/>
          </a:xfrm>
        </p:spPr>
        <p:txBody>
          <a:bodyPr/>
          <a:lstStyle/>
          <a:p>
            <a:pPr marL="0" lv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 Назовите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имена первых мастеров печатного дела?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405829" y="2074050"/>
            <a:ext cx="10515600" cy="7484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Типография в Москве была открыта во время правления Ивана Грозного</a:t>
            </a:r>
            <a:r>
              <a:rPr lang="ru-RU" i="1" dirty="0" smtClean="0"/>
              <a:t>.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927846" y="3036874"/>
            <a:ext cx="10113818" cy="8342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Как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признанное первой печатной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русской                  книгой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210235" y="3839496"/>
            <a:ext cx="10515600" cy="5292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печатной русской книгой является «Апостол».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927846" y="1150319"/>
            <a:ext cx="10797989" cy="957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правления какого царя в Москве была открыта типография?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004047" y="5111717"/>
            <a:ext cx="10515600" cy="957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Первыми мастерами печатного дела были Иван Федоров и его     помощник Петр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Мстиславец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091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2891" y="1576243"/>
            <a:ext cx="9982200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По повелению царя </a:t>
            </a:r>
            <a:r>
              <a:rPr lang="ru-RU" i="1" dirty="0" smtClean="0"/>
              <a:t>Ивана Грозного </a:t>
            </a:r>
            <a:r>
              <a:rPr lang="ru-RU" dirty="0" smtClean="0"/>
              <a:t>в Москве была открыта типография.</a:t>
            </a:r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Первую русскую печатную книгу напечатали мастера </a:t>
            </a:r>
            <a:r>
              <a:rPr lang="ru-RU" i="1" dirty="0" smtClean="0"/>
              <a:t>Иван Федоров</a:t>
            </a:r>
            <a:r>
              <a:rPr lang="ru-RU" dirty="0" smtClean="0"/>
              <a:t> и его помощник </a:t>
            </a:r>
            <a:r>
              <a:rPr lang="ru-RU" i="1" dirty="0" smtClean="0"/>
              <a:t>Петр </a:t>
            </a:r>
            <a:r>
              <a:rPr lang="ru-RU" i="1" dirty="0" err="1" smtClean="0"/>
              <a:t>Мстиславец</a:t>
            </a:r>
            <a:r>
              <a:rPr lang="ru-RU" i="1" dirty="0" smtClean="0"/>
              <a:t>.</a:t>
            </a:r>
          </a:p>
          <a:p>
            <a:pPr marL="514350" indent="-514350">
              <a:buAutoNum type="arabicPeriod"/>
            </a:pPr>
            <a:endParaRPr lang="ru-RU" i="1" dirty="0" smtClean="0"/>
          </a:p>
          <a:p>
            <a:pPr marL="514350" indent="-514350">
              <a:buAutoNum type="arabicPeriod"/>
            </a:pPr>
            <a:r>
              <a:rPr lang="ru-RU" dirty="0" smtClean="0"/>
              <a:t>Первая печатная книга называлась </a:t>
            </a:r>
            <a:r>
              <a:rPr lang="ru-RU" i="1" dirty="0" smtClean="0"/>
              <a:t>«Апостол».</a:t>
            </a:r>
            <a:endParaRPr lang="ru-RU" i="1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79020" y="19367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2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90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7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95912" y="2026248"/>
            <a:ext cx="867533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книгопечатания</a:t>
            </a:r>
          </a:p>
          <a:p>
            <a:pPr algn="ctr"/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Руси</a:t>
            </a:r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Первопечатник </a:t>
            </a:r>
          </a:p>
          <a:p>
            <a:pPr algn="ctr"/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Иван </a:t>
            </a: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Федоров</a:t>
            </a:r>
          </a:p>
        </p:txBody>
      </p:sp>
    </p:spTree>
    <p:extLst>
      <p:ext uri="{BB962C8B-B14F-4D97-AF65-F5344CB8AC3E}">
        <p14:creationId xmlns:p14="http://schemas.microsoft.com/office/powerpoint/2010/main" val="271610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32864" y="434938"/>
            <a:ext cx="50763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Иване Федорове мы знаем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немного.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Считается, что он родился в 1510 году, был высокообразованным человеком и профессионалом своего дела. Он учился книгопечатанию 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датского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мастера, которого король Дании прислал в Москву специально по просьбе Ивана Грозного.</a:t>
            </a:r>
          </a:p>
        </p:txBody>
      </p:sp>
      <p:pic>
        <p:nvPicPr>
          <p:cNvPr id="6" name="Picture 6" descr="http://900igr.net/up/datai/245847/0021-037-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866" y="932465"/>
            <a:ext cx="2962550" cy="42679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65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7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6176" y="322026"/>
            <a:ext cx="515721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Вначале приступили к сооружению Печатного двора в Москве,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 которого приняли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участиесам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 Федоров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 помощник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Мстиславец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завершения они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приступили к первым опытам по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печатанию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первых русских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книг. Так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положено начало книгопечатания в Русском государстве.</a:t>
            </a:r>
          </a:p>
        </p:txBody>
      </p:sp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558" y="322026"/>
            <a:ext cx="4218203" cy="281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741024" y="3213445"/>
            <a:ext cx="4691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Московский печатный двор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http://hermes-envoy.ru/assets/images/for_copywriters/13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815" y="3693937"/>
            <a:ext cx="2206423" cy="260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nbelhist.org/wp-content/uploads/2012/06/Piotr-Mscislavec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31"/>
          <a:stretch/>
        </p:blipFill>
        <p:spPr bwMode="auto">
          <a:xfrm>
            <a:off x="9184194" y="3708836"/>
            <a:ext cx="2213616" cy="259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389572" y="6319594"/>
            <a:ext cx="2555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Иван Федоров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03238" y="6295622"/>
            <a:ext cx="2555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Мстиславец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19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7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72002" y="394823"/>
            <a:ext cx="52547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печатная книга на русском языке увидела свет в марте 1564 года. Она называлась "Деяния и Послания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Апостолов».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61760" y="265759"/>
            <a:ext cx="47914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 Федоров самостоятельно составил азбуку. Он писал-рисовал буквы, находил украшения, примеры, чтобы дети учились не только письму – буквам и цифрам, но и добрым делам, хорошим мыслям. Книга получилась на славу. А в конце автор поместил обращение к народу, советуя всем учить детей грамоте. 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34784" y="6150114"/>
            <a:ext cx="3819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Страницы из первой печатной Азбуки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6" descr="https://i.io.ua/img_su/large/0245/69/02456980_n10.jpg"/>
          <p:cNvPicPr>
            <a:picLocks noChangeAspect="1" noChangeArrowheads="1"/>
          </p:cNvPicPr>
          <p:nvPr/>
        </p:nvPicPr>
        <p:blipFill rotWithShape="1">
          <a:blip r:embed="rId3"/>
          <a:srcRect l="2507" t="3447" r="4565" b="6343"/>
          <a:stretch/>
        </p:blipFill>
        <p:spPr bwMode="auto">
          <a:xfrm>
            <a:off x="1621299" y="2537613"/>
            <a:ext cx="3312318" cy="2484238"/>
          </a:xfrm>
          <a:prstGeom prst="rect">
            <a:avLst/>
          </a:prstGeom>
          <a:noFill/>
        </p:spPr>
      </p:pic>
      <p:pic>
        <p:nvPicPr>
          <p:cNvPr id="14" name="Picture 2" descr="https://b1.culture.ru/c/601703/11.jpg"/>
          <p:cNvPicPr>
            <a:picLocks noChangeAspect="1" noChangeArrowheads="1"/>
          </p:cNvPicPr>
          <p:nvPr/>
        </p:nvPicPr>
        <p:blipFill rotWithShape="1">
          <a:blip r:embed="rId4"/>
          <a:srcRect l="6423" t="4060" r="8970" b="3743"/>
          <a:stretch/>
        </p:blipFill>
        <p:spPr bwMode="auto">
          <a:xfrm>
            <a:off x="7571232" y="4081289"/>
            <a:ext cx="2706624" cy="20793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744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7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"/>
          <p:cNvSpPr>
            <a:spLocks noChangeArrowheads="1"/>
          </p:cNvSpPr>
          <p:nvPr/>
        </p:nvSpPr>
        <p:spPr bwMode="auto">
          <a:xfrm>
            <a:off x="316992" y="587312"/>
            <a:ext cx="573023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58088" y="1672371"/>
            <a:ext cx="53888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Умер Иван Фёдоров в 1583 году. 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1909 году в центре Москвы, рядом с Китайгородской стеной, где в 16 веке находился Государев печатный двор,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воздвигнут памятник Ивану Федорову.</a:t>
            </a:r>
          </a:p>
        </p:txBody>
      </p:sp>
      <p:pic>
        <p:nvPicPr>
          <p:cNvPr id="7" name="Picture 2" descr="ÐÐ°Ð¼ÑÑÐ½Ð¸Ðº ÐÐ²Ð°Ð½Ñ Ð¤ÐµÐ´Ð¾ÑÐ¾Ð²Ñ Ð² ÐÐ¾ÑÐºÐ²Ðµ"/>
          <p:cNvPicPr>
            <a:picLocks noChangeAspect="1" noChangeArrowheads="1"/>
          </p:cNvPicPr>
          <p:nvPr/>
        </p:nvPicPr>
        <p:blipFill rotWithShape="1">
          <a:blip r:embed="rId3"/>
          <a:srcRect l="19922" r="17501"/>
          <a:stretch/>
        </p:blipFill>
        <p:spPr bwMode="auto">
          <a:xfrm>
            <a:off x="1495371" y="945659"/>
            <a:ext cx="4070622" cy="43366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887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8955174"/>
              </p:ext>
            </p:extLst>
          </p:nvPr>
        </p:nvGraphicFramePr>
        <p:xfrm>
          <a:off x="1417320" y="1641021"/>
          <a:ext cx="9095232" cy="3959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7616">
                  <a:extLst>
                    <a:ext uri="{9D8B030D-6E8A-4147-A177-3AD203B41FA5}">
                      <a16:colId xmlns:a16="http://schemas.microsoft.com/office/drawing/2014/main" xmlns="" val="2177973791"/>
                    </a:ext>
                  </a:extLst>
                </a:gridCol>
                <a:gridCol w="4547616">
                  <a:extLst>
                    <a:ext uri="{9D8B030D-6E8A-4147-A177-3AD203B41FA5}">
                      <a16:colId xmlns:a16="http://schemas.microsoft.com/office/drawing/2014/main" xmlns="" val="2326601177"/>
                    </a:ext>
                  </a:extLst>
                </a:gridCol>
              </a:tblGrid>
              <a:tr h="659856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Рукописные книги</a:t>
                      </a:r>
                      <a:endParaRPr lang="ru-RU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Печатные книги</a:t>
                      </a:r>
                      <a:endParaRPr lang="ru-RU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92028877"/>
                  </a:ext>
                </a:extLst>
              </a:tr>
              <a:tr h="659856"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18865881"/>
                  </a:ext>
                </a:extLst>
              </a:tr>
              <a:tr h="659856"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6714704"/>
                  </a:ext>
                </a:extLst>
              </a:tr>
              <a:tr h="659856"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39092918"/>
                  </a:ext>
                </a:extLst>
              </a:tr>
              <a:tr h="659856"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93016443"/>
                  </a:ext>
                </a:extLst>
              </a:tr>
              <a:tr h="659856"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98207289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1417320" y="1179095"/>
            <a:ext cx="10515600" cy="461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Разделите слова на две группы и заполните столбцы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17320" y="2242945"/>
            <a:ext cx="3209789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Пергамент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Монах-летописец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Гусиное перо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Красная строка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Дорогое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украшение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68934" y="2272135"/>
            <a:ext cx="3418949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Бумага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 Федоров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Печатный станок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Типографская краска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73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3"/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7492" y="1123496"/>
            <a:ext cx="9565821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Свою работу на уроке я оцениваю на: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балла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урок прошел удачно: я участвовал в работе класса, с заданиями справился успешно, я доволен собой!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балла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сегодня на уроке не все задания оказались лёгкими, мне было трудно.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балл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задания на уроке оказались трудными, мне нужна помощь.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730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16864" y="2496003"/>
            <a:ext cx="10626743" cy="1325563"/>
          </a:xfrm>
        </p:spPr>
        <p:txBody>
          <a:bodyPr>
            <a:noAutofit/>
          </a:bodyPr>
          <a:lstStyle/>
          <a:p>
            <a:pPr algn="ctr"/>
            <a:r>
              <a:rPr lang="ru-RU" sz="8000" b="1" dirty="0" smtClean="0">
                <a:solidFill>
                  <a:srgbClr val="9A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Спасибо за внимание!</a:t>
            </a:r>
            <a:endParaRPr lang="ru-RU" sz="8000" b="1" dirty="0">
              <a:solidFill>
                <a:srgbClr val="9A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68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1032</TotalTime>
  <Words>501</Words>
  <Application>Microsoft Office PowerPoint</Application>
  <PresentationFormat>Произвольный</PresentationFormat>
  <Paragraphs>69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Добро  пожаловать!</vt:lpstr>
      <vt:lpstr>Я – успешный ученик!</vt:lpstr>
      <vt:lpstr>Презентация PowerPoint</vt:lpstr>
      <vt:lpstr> Первые рукописные книги (летописи) на Руси писали монахи-летописцы и священнослужители, проводя в монастырях и церквях, долгие месяцы и годы. </vt:lpstr>
      <vt:lpstr>Презентация PowerPoint</vt:lpstr>
      <vt:lpstr>Презентация PowerPoint</vt:lpstr>
      <vt:lpstr>Презентация PowerPoint</vt:lpstr>
      <vt:lpstr>Тема: «Книгопечатание. Мастера печатных дел».</vt:lpstr>
      <vt:lpstr>Вариант 1</vt:lpstr>
      <vt:lpstr>Вариант 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Добро пожаловать!</dc:title>
  <dc:creator>nextadmin</dc:creator>
  <cp:lastModifiedBy>Экзамен</cp:lastModifiedBy>
  <cp:revision>69</cp:revision>
  <dcterms:created xsi:type="dcterms:W3CDTF">2026-02-27T05:22:08Z</dcterms:created>
  <dcterms:modified xsi:type="dcterms:W3CDTF">2026-03-11T09:40:19Z</dcterms:modified>
</cp:coreProperties>
</file>